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inaesu@yahoo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esugeorgia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		    </a:t>
            </a:r>
            <a:r>
              <a:rPr lang="en-US" sz="32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The English - Speaking Union </a:t>
            </a:r>
            <a:r>
              <a:rPr lang="ka-GE" sz="32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	</a:t>
            </a:r>
            <a:r>
              <a:rPr lang="ka-GE" b="1" dirty="0" smtClean="0"/>
              <a:t>	</a:t>
            </a:r>
          </a:p>
          <a:p>
            <a:r>
              <a:rPr lang="en-US" b="1" dirty="0" smtClean="0"/>
              <a:t>		                 </a:t>
            </a:r>
            <a:r>
              <a:rPr lang="ka-GE" b="1" dirty="0" smtClean="0"/>
              <a:t>ინგლისურ ენაზე მოლაპარაკეთა კავშირი</a:t>
            </a:r>
            <a:endParaRPr lang="en-US" dirty="0" smtClean="0"/>
          </a:p>
          <a:p>
            <a:r>
              <a:rPr lang="en-GB" b="1" dirty="0" smtClean="0"/>
              <a:t>                                  		      </a:t>
            </a:r>
            <a:r>
              <a:rPr lang="en-GB" sz="1400" b="1" dirty="0" smtClean="0"/>
              <a:t>Creating global understanding through English</a:t>
            </a:r>
            <a:endParaRPr lang="en-US" sz="1400" b="1" dirty="0" smtClean="0"/>
          </a:p>
          <a:p>
            <a:r>
              <a:rPr lang="en-GB" sz="1400" b="1" dirty="0" smtClean="0"/>
              <a:t>                            		         Patron: Her Majesty The Queen</a:t>
            </a:r>
            <a:endParaRPr lang="en-US" sz="1400" b="1" dirty="0" smtClean="0"/>
          </a:p>
          <a:p>
            <a:r>
              <a:rPr lang="en-GB" sz="1400" b="1" dirty="0" smtClean="0"/>
              <a:t>                             		         President: HRH The Princess Anne</a:t>
            </a:r>
          </a:p>
          <a:p>
            <a:r>
              <a:rPr lang="en-US" b="1" dirty="0" smtClean="0"/>
              <a:t>                                  </a:t>
            </a:r>
            <a:r>
              <a:rPr lang="en-GB" b="1" dirty="0" smtClean="0"/>
              <a:t>Invites 16-20 year old young Speakers to take part</a:t>
            </a:r>
            <a:r>
              <a:rPr lang="en-US" b="1" dirty="0" smtClean="0"/>
              <a:t> </a:t>
            </a:r>
            <a:r>
              <a:rPr lang="en-GB" b="1" dirty="0" smtClean="0"/>
              <a:t>in the  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		            </a:t>
            </a:r>
            <a:r>
              <a:rPr lang="en-GB" sz="2800" b="1" dirty="0" smtClean="0">
                <a:solidFill>
                  <a:srgbClr val="FF0000"/>
                </a:solidFill>
              </a:rPr>
              <a:t>Public Speaking Competition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GB" b="1" dirty="0" smtClean="0"/>
              <a:t> </a:t>
            </a:r>
            <a:r>
              <a:rPr lang="en-US" b="1" dirty="0" smtClean="0"/>
              <a:t>		                                   </a:t>
            </a:r>
            <a:r>
              <a:rPr lang="en-GB" b="1" dirty="0" smtClean="0"/>
              <a:t>SPONSORED BY</a:t>
            </a:r>
          </a:p>
          <a:p>
            <a:endParaRPr lang="en-GB" b="1" dirty="0" smtClean="0"/>
          </a:p>
          <a:p>
            <a:endParaRPr lang="en-GB" sz="1400" b="1" dirty="0" smtClean="0">
              <a:latin typeface="Arial Black" pitchFamily="34" charset="0"/>
            </a:endParaRPr>
          </a:p>
          <a:p>
            <a:pPr algn="just"/>
            <a:endParaRPr lang="en-GB" sz="1400" dirty="0" smtClean="0">
              <a:latin typeface="Arial Black" pitchFamily="34" charset="0"/>
            </a:endParaRPr>
          </a:p>
          <a:p>
            <a:r>
              <a:rPr lang="en-GB" sz="1400" dirty="0" smtClean="0">
                <a:latin typeface="Arial Black" pitchFamily="34" charset="0"/>
              </a:rPr>
              <a:t>The theme of the competition is "</a:t>
            </a:r>
            <a:r>
              <a:rPr lang="en-US" sz="1400" dirty="0" smtClean="0"/>
              <a:t> </a:t>
            </a:r>
            <a:r>
              <a:rPr lang="en-US" b="1" dirty="0" smtClean="0"/>
              <a:t>Nature is a common language</a:t>
            </a:r>
            <a:r>
              <a:rPr lang="en-GB" sz="1400" dirty="0" smtClean="0">
                <a:latin typeface="Arial Black" pitchFamily="34" charset="0"/>
              </a:rPr>
              <a:t>". Speakers may interpret this theme in any way they see fit, but they should not use the theme as their title. Each speaker will be allocated 5 minutes.</a:t>
            </a:r>
            <a:endParaRPr lang="en-US" sz="1400" dirty="0" smtClean="0">
              <a:latin typeface="Arial Black" pitchFamily="34" charset="0"/>
            </a:endParaRPr>
          </a:p>
          <a:p>
            <a:r>
              <a:rPr lang="en-GB" sz="1400" dirty="0" smtClean="0">
                <a:latin typeface="Arial Black" pitchFamily="34" charset="0"/>
              </a:rPr>
              <a:t> The competition will be held in three rounds. The first round, March 13, at the English Language Centre “British Corner”. </a:t>
            </a:r>
            <a:endParaRPr lang="en-US" sz="1400" dirty="0" smtClean="0">
              <a:latin typeface="Arial Black" pitchFamily="34" charset="0"/>
            </a:endParaRPr>
          </a:p>
          <a:p>
            <a:r>
              <a:rPr lang="en-GB" sz="1400" dirty="0" smtClean="0">
                <a:latin typeface="Arial Black" pitchFamily="34" charset="0"/>
              </a:rPr>
              <a:t>The date and theme of the second round will be announced later.  </a:t>
            </a:r>
          </a:p>
          <a:p>
            <a:r>
              <a:rPr lang="en-GB" sz="1400" dirty="0" smtClean="0">
                <a:latin typeface="Arial Black" pitchFamily="34" charset="0"/>
              </a:rPr>
              <a:t>The competition is sponsored by the Bank of Georgia.</a:t>
            </a:r>
            <a:endParaRPr lang="en-US" sz="1400" dirty="0" smtClean="0">
              <a:latin typeface="Arial Black" pitchFamily="34" charset="0"/>
            </a:endParaRPr>
          </a:p>
          <a:p>
            <a:r>
              <a:rPr lang="en-GB" sz="1400" dirty="0" smtClean="0">
                <a:latin typeface="Arial Black" pitchFamily="34" charset="0"/>
              </a:rPr>
              <a:t> ESU – Georgia will send the lucky winner to London in May to take part in the finals and organize 5 day stay in England.</a:t>
            </a:r>
            <a:endParaRPr lang="en-US" sz="1400" dirty="0" smtClean="0">
              <a:latin typeface="Arial Black" pitchFamily="34" charset="0"/>
            </a:endParaRPr>
          </a:p>
          <a:p>
            <a:r>
              <a:rPr lang="en-GB" sz="1400" dirty="0" smtClean="0">
                <a:latin typeface="Arial Black" pitchFamily="34" charset="0"/>
              </a:rPr>
              <a:t>The deadline for registration is March 8.</a:t>
            </a:r>
            <a:endParaRPr lang="en-US" sz="1400" dirty="0" smtClean="0">
              <a:latin typeface="Arial Black" pitchFamily="34" charset="0"/>
            </a:endParaRPr>
          </a:p>
          <a:p>
            <a:r>
              <a:rPr lang="en-GB" sz="1400" dirty="0" smtClean="0">
                <a:latin typeface="Arial Black" pitchFamily="34" charset="0"/>
              </a:rPr>
              <a:t>Contact us: </a:t>
            </a:r>
            <a:endParaRPr lang="en-US" sz="1400" dirty="0" smtClean="0">
              <a:latin typeface="Arial Black" pitchFamily="34" charset="0"/>
            </a:endParaRPr>
          </a:p>
          <a:p>
            <a:r>
              <a:rPr lang="en-GB" sz="1400" dirty="0" smtClean="0">
                <a:latin typeface="Arial Black" pitchFamily="34" charset="0"/>
              </a:rPr>
              <a:t>The British-Georgian Cultural </a:t>
            </a:r>
            <a:r>
              <a:rPr lang="en-GB" sz="1400" dirty="0" err="1" smtClean="0">
                <a:latin typeface="Arial Black" pitchFamily="34" charset="0"/>
              </a:rPr>
              <a:t>CentreCentre</a:t>
            </a:r>
            <a:r>
              <a:rPr lang="en-GB" sz="1400" dirty="0" smtClean="0">
                <a:latin typeface="Arial Black" pitchFamily="34" charset="0"/>
              </a:rPr>
              <a:t> “British Corner” , </a:t>
            </a:r>
            <a:r>
              <a:rPr lang="en-GB" sz="1400" dirty="0" err="1" smtClean="0">
                <a:latin typeface="Arial Black" pitchFamily="34" charset="0"/>
              </a:rPr>
              <a:t>Vake</a:t>
            </a:r>
            <a:r>
              <a:rPr lang="en-GB" sz="1400" dirty="0" smtClean="0">
                <a:latin typeface="Arial Black" pitchFamily="34" charset="0"/>
              </a:rPr>
              <a:t> Park</a:t>
            </a:r>
          </a:p>
          <a:p>
            <a:r>
              <a:rPr lang="en-GB" sz="1400" dirty="0" smtClean="0">
                <a:latin typeface="Arial Black" pitchFamily="34" charset="0"/>
              </a:rPr>
              <a:t> (entrance from I. </a:t>
            </a:r>
            <a:r>
              <a:rPr lang="en-GB" sz="1400" dirty="0" err="1" smtClean="0">
                <a:latin typeface="Arial Black" pitchFamily="34" charset="0"/>
              </a:rPr>
              <a:t>Abashidze</a:t>
            </a:r>
            <a:r>
              <a:rPr lang="en-GB" sz="1400" dirty="0" smtClean="0">
                <a:latin typeface="Arial Black" pitchFamily="34" charset="0"/>
              </a:rPr>
              <a:t> St.). </a:t>
            </a:r>
            <a:endParaRPr lang="en-US" sz="1400" dirty="0" smtClean="0">
              <a:latin typeface="Arial Black" pitchFamily="34" charset="0"/>
            </a:endParaRPr>
          </a:p>
          <a:p>
            <a:r>
              <a:rPr lang="en-GB" sz="1400" dirty="0" smtClean="0">
                <a:latin typeface="Arial Black" pitchFamily="34" charset="0"/>
              </a:rPr>
              <a:t>Tel.: 0322 226305, 591339993, E mail: </a:t>
            </a:r>
            <a:r>
              <a:rPr lang="en-GB" sz="1400" dirty="0" smtClean="0">
                <a:latin typeface="Arial Black" pitchFamily="34" charset="0"/>
                <a:hlinkClick r:id="rId3"/>
              </a:rPr>
              <a:t>marinaesu@yahoo.com</a:t>
            </a:r>
            <a:r>
              <a:rPr lang="en-GB" sz="1400" smtClean="0">
                <a:latin typeface="Arial Black" pitchFamily="34" charset="0"/>
              </a:rPr>
              <a:t>; britishcornerbc@gmail.com </a:t>
            </a:r>
            <a:r>
              <a:rPr lang="en-GB" sz="1400" dirty="0" smtClean="0">
                <a:latin typeface="Arial Black" pitchFamily="34" charset="0"/>
                <a:hlinkClick r:id="rId4"/>
              </a:rPr>
              <a:t>www.esugeorgia.com</a:t>
            </a:r>
            <a:r>
              <a:rPr lang="en-GB" sz="1400" dirty="0" smtClean="0">
                <a:latin typeface="Arial Black" pitchFamily="34" charset="0"/>
              </a:rPr>
              <a:t>  https://www.youtube.com/watch?v=mnIKLMa7rBA</a:t>
            </a:r>
            <a:endParaRPr lang="en-US" sz="1400" dirty="0" smtClean="0">
              <a:latin typeface="Arial Black" pitchFamily="34" charset="0"/>
            </a:endParaRPr>
          </a:p>
          <a:p>
            <a:r>
              <a:rPr lang="en-GB" sz="1400" dirty="0" smtClean="0">
                <a:latin typeface="Arial Rounded MT Bold" pitchFamily="34" charset="0"/>
              </a:rPr>
              <a:t> </a:t>
            </a:r>
            <a:endParaRPr lang="en-US" sz="1400" dirty="0" smtClean="0">
              <a:latin typeface="Arial Rounded MT Bold" pitchFamily="34" charset="0"/>
            </a:endParaRPr>
          </a:p>
          <a:p>
            <a:r>
              <a:rPr lang="en-GB" dirty="0" smtClean="0"/>
              <a:t>	</a:t>
            </a:r>
            <a:endParaRPr lang="en-US" dirty="0"/>
          </a:p>
        </p:txBody>
      </p:sp>
      <p:pic>
        <p:nvPicPr>
          <p:cNvPr id="1026" name="Picture 2" descr="D:\Mariam Kochiashvili\suratebi\esu\Безымянный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228600"/>
            <a:ext cx="1066800" cy="842211"/>
          </a:xfrm>
          <a:prstGeom prst="rect">
            <a:avLst/>
          </a:prstGeom>
          <a:noFill/>
        </p:spPr>
      </p:pic>
      <p:pic>
        <p:nvPicPr>
          <p:cNvPr id="6" name="Picture 3" descr="D:\Mariam Kochiashvili\suratebi\esu\fssf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71800" y="2514600"/>
            <a:ext cx="3224213" cy="5107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1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28</cp:revision>
  <dcterms:created xsi:type="dcterms:W3CDTF">2006-08-16T00:00:00Z</dcterms:created>
  <dcterms:modified xsi:type="dcterms:W3CDTF">2019-01-28T10:50:15Z</dcterms:modified>
</cp:coreProperties>
</file>